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9"/>
  </p:notesMasterIdLst>
  <p:sldIdLst>
    <p:sldId id="256" r:id="rId2"/>
    <p:sldId id="262" r:id="rId3"/>
    <p:sldId id="261" r:id="rId4"/>
    <p:sldId id="257" r:id="rId5"/>
    <p:sldId id="258" r:id="rId6"/>
    <p:sldId id="267" r:id="rId7"/>
    <p:sldId id="259" r:id="rId8"/>
    <p:sldId id="264" r:id="rId9"/>
    <p:sldId id="265" r:id="rId10"/>
    <p:sldId id="268" r:id="rId11"/>
    <p:sldId id="269" r:id="rId12"/>
    <p:sldId id="266" r:id="rId13"/>
    <p:sldId id="273" r:id="rId14"/>
    <p:sldId id="274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6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9CD6F-6C8E-4638-890E-752C3092DCA4}" type="datetimeFigureOut">
              <a:rPr lang="en-GB" smtClean="0"/>
              <a:t>03/05/2018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416D6-0F40-4063-955D-9E28B9307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1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The Institute of Employment Rights’ </a:t>
            </a:r>
            <a:r>
              <a:rPr lang="en-GB" sz="1200" i="1" dirty="0"/>
              <a:t>Manifesto for Labour Law: towards a comprehensive revision of workers’ rights </a:t>
            </a:r>
            <a:r>
              <a:rPr lang="en-GB" sz="1200" dirty="0"/>
              <a:t>was published in June 2016</a:t>
            </a:r>
          </a:p>
          <a:p>
            <a:r>
              <a:rPr lang="en-GB" sz="1200" dirty="0"/>
              <a:t>It was drafted by 15 leading labour lawyers and academics</a:t>
            </a:r>
          </a:p>
          <a:p>
            <a:r>
              <a:rPr lang="en-GB" sz="1200" dirty="0"/>
              <a:t>It comprises 25 recommendations for reform with the overarching aim to shift the focus of labour law away from individual rights to collective ones</a:t>
            </a:r>
          </a:p>
          <a:p>
            <a:r>
              <a:rPr lang="en-GB" sz="1200" dirty="0"/>
              <a:t>So far, 14 major unions have announced their support, as well as the TUC</a:t>
            </a:r>
          </a:p>
          <a:p>
            <a:r>
              <a:rPr lang="en-GB" sz="1200" dirty="0"/>
              <a:t>The Labour Party has adopted the Manifesto as a blueprint for its future employment law reforms</a:t>
            </a:r>
          </a:p>
          <a:p>
            <a:r>
              <a:rPr lang="en-GB" sz="1200" dirty="0"/>
              <a:t>In this presentation we will explore the need for, and benefits of, one of our proposals – the reinstatement of sectoral collective bargaining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16D6-0F40-4063-955D-9E28B93073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41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Trade unions less able to protect workers from exploitation, membership levels fall</a:t>
            </a:r>
          </a:p>
          <a:p>
            <a:r>
              <a:rPr lang="en-GB" sz="2400" dirty="0"/>
              <a:t>Workers less able to protect themselves on an individual basis:</a:t>
            </a:r>
          </a:p>
          <a:p>
            <a:pPr lvl="1"/>
            <a:r>
              <a:rPr lang="en-GB" sz="2400" dirty="0"/>
              <a:t>Terms and conditions imposed unilaterally by employers</a:t>
            </a:r>
          </a:p>
          <a:p>
            <a:pPr lvl="1"/>
            <a:r>
              <a:rPr lang="en-GB" sz="2400" dirty="0"/>
              <a:t>Access to justice – awareness of rights, non-payment of compensation, fees</a:t>
            </a:r>
          </a:p>
          <a:p>
            <a:pPr lvl="1"/>
            <a:r>
              <a:rPr lang="en-GB" sz="2400" dirty="0"/>
              <a:t>‘Worker’ vs ‘employee’ structure</a:t>
            </a:r>
          </a:p>
          <a:p>
            <a:pPr lvl="1"/>
            <a:r>
              <a:rPr lang="en-GB" sz="2400" dirty="0"/>
              <a:t>Employers take advantage of ‘Wild West’ – Zero-hour contracts, bogus self employment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16D6-0F40-4063-955D-9E28B93073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0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GB" sz="2800" dirty="0" err="1"/>
              <a:t>Maina</a:t>
            </a:r>
            <a:r>
              <a:rPr lang="en-GB" sz="2800" dirty="0"/>
              <a:t> </a:t>
            </a:r>
            <a:r>
              <a:rPr lang="en-GB" sz="2800" dirty="0" err="1"/>
              <a:t>Kiai</a:t>
            </a:r>
            <a:r>
              <a:rPr lang="en-GB" sz="2800" dirty="0"/>
              <a:t>, ILO: </a:t>
            </a:r>
            <a:r>
              <a:rPr lang="en-GB" sz="2800" b="1" i="1" dirty="0">
                <a:solidFill>
                  <a:schemeClr val="accent1"/>
                </a:solidFill>
              </a:rPr>
              <a:t>“Labour rights are human rights, and the ability to exercise these rights in the workplace is prerequisite for workers to enjoy a broad range </a:t>
            </a:r>
          </a:p>
          <a:p>
            <a:pPr marL="201168" lvl="1" indent="0">
              <a:buNone/>
            </a:pPr>
            <a:r>
              <a:rPr lang="en-GB" sz="2800" b="1" i="1" dirty="0">
                <a:solidFill>
                  <a:schemeClr val="accent1"/>
                </a:solidFill>
              </a:rPr>
              <a:t>of other rights, whether economic, social, cultural, political or otherwise”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UK workers spend almost a quarter of their working-age lives in the workplace</a:t>
            </a:r>
          </a:p>
          <a:p>
            <a:pPr lvl="1"/>
            <a:r>
              <a:rPr lang="en-GB" sz="2800" dirty="0"/>
              <a:t>Democracy should not stop at the gates to the workplace</a:t>
            </a:r>
          </a:p>
          <a:p>
            <a:pPr lvl="1"/>
            <a:r>
              <a:rPr lang="en-GB" sz="2800" dirty="0"/>
              <a:t>Involvement of workers in decision making by their employers has been shown to be highly beneficial to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16D6-0F40-4063-955D-9E28B93073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3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Professor </a:t>
            </a:r>
            <a:r>
              <a:rPr lang="en-GB" sz="2800" dirty="0" err="1"/>
              <a:t>Ozlem</a:t>
            </a:r>
            <a:r>
              <a:rPr lang="en-GB" sz="2800" dirty="0"/>
              <a:t> </a:t>
            </a:r>
            <a:r>
              <a:rPr lang="en-GB" sz="2800" dirty="0" err="1"/>
              <a:t>Onaron</a:t>
            </a:r>
            <a:r>
              <a:rPr lang="en-GB" sz="2800" dirty="0"/>
              <a:t>, Economist, University of Greenwich - </a:t>
            </a:r>
            <a:r>
              <a:rPr lang="en-GB" sz="2800" b="1" i="1" dirty="0">
                <a:solidFill>
                  <a:schemeClr val="accent1"/>
                </a:solidFill>
              </a:rPr>
              <a:t>“Legal restrictions on the ability of trade unions [to operate], where these bite sufficiently to reduce their bargaining capacity, are contrary to good economic policymaking where countries are in wage-led growth regimes, and where labour’s share of income has declined. Economic recovery and stable, equitable development needs a rise in the collective voice of labour."</a:t>
            </a:r>
            <a:endParaRPr lang="en-GB" sz="2800" b="1" dirty="0">
              <a:solidFill>
                <a:schemeClr val="accent1"/>
              </a:solidFill>
            </a:endParaRP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Competition based on investment in upskilling staff and product/service innovation</a:t>
            </a:r>
          </a:p>
          <a:p>
            <a:pPr lvl="1"/>
            <a:r>
              <a:rPr lang="en-GB" sz="2800" dirty="0"/>
              <a:t>Greater commitment to job among workers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16D6-0F40-4063-955D-9E28B93073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6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sz="2800" dirty="0"/>
              <a:t>Collective bargaining is a fundamental human right protected by international laws ratified by the UK</a:t>
            </a:r>
          </a:p>
          <a:p>
            <a:pPr lvl="1"/>
            <a:r>
              <a:rPr lang="en-GB" sz="2800" dirty="0"/>
              <a:t>ILO Convention No.98 – “to encourage and promote the full development and utilisation of [collective bargaining] machinery”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416D6-0F40-4063-955D-9E28B93073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2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9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4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8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48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06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6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7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9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D6F0C9-63BE-43D5-A038-A4B7D4683E9A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18FDE0-D95F-4559-BDBF-7AA6C022CA59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7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5E4-5344-428E-A7A8-9154B2D4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Manifesto for Labour Law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FFB5-1E36-4A17-BFBC-82FAE3CAC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towards a comprehensive revision of workers’ rights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065D5-A262-4972-80A5-EE9A98152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9525"/>
            <a:ext cx="1352550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4F597-9511-42FE-9239-0BED8154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80" y="4929525"/>
            <a:ext cx="1352550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C61C9-732B-4F93-8997-0235DBD2E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25" y="4901355"/>
            <a:ext cx="1352550" cy="1352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A60969-21E3-40F1-B3E4-FAB3DE038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19" y="4834275"/>
            <a:ext cx="1447800" cy="1447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0286D-1443-4E8A-82B6-46817492E2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56" y="223793"/>
            <a:ext cx="2036323" cy="1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Quiz: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How much more does the average FTSE CEO take home than a worker on the ‘National Living Wage’?</a:t>
            </a:r>
            <a:endParaRPr lang="en-GB" b="1" dirty="0">
              <a:solidFill>
                <a:schemeClr val="accent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139 times more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214 times more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298 times more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386 times more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Quiz: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How many people own 40% of the wealth in the UK?</a:t>
            </a:r>
            <a:endParaRPr lang="en-GB" b="1" dirty="0">
              <a:solidFill>
                <a:schemeClr val="accent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1 million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100,000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10,000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1,000</a:t>
            </a:r>
          </a:p>
          <a:p>
            <a:pPr marL="0" indent="0" algn="ctr">
              <a:buNone/>
            </a:pPr>
            <a:r>
              <a:rPr lang="en-GB" sz="4400" b="1" dirty="0">
                <a:solidFill>
                  <a:schemeClr val="accent1"/>
                </a:solidFill>
              </a:rPr>
              <a:t>0.002% of the population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Sectoral collective bargaining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BB04A-4F9A-4AFB-A2DB-7F6C1EF90531}"/>
              </a:ext>
            </a:extLst>
          </p:cNvPr>
          <p:cNvSpPr txBox="1">
            <a:spLocks/>
          </p:cNvSpPr>
          <p:nvPr/>
        </p:nvSpPr>
        <p:spPr>
          <a:xfrm>
            <a:off x="990600" y="2146159"/>
            <a:ext cx="8639777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Manifesto proposal</a:t>
            </a:r>
            <a:r>
              <a:rPr lang="en-GB" sz="2400" dirty="0"/>
              <a:t>: Reinstate sectoral collective bargaining – adopted by Labour Party in </a:t>
            </a:r>
            <a:r>
              <a:rPr lang="en-GB" sz="2400" i="1" dirty="0"/>
              <a:t>For the many, not the few</a:t>
            </a:r>
            <a:br>
              <a:rPr lang="en-GB" sz="2400" i="1" dirty="0"/>
            </a:br>
            <a:endParaRPr lang="en-GB" sz="2400" i="1" dirty="0"/>
          </a:p>
          <a:p>
            <a:r>
              <a:rPr lang="en-GB" sz="2400" dirty="0">
                <a:solidFill>
                  <a:schemeClr val="accent1"/>
                </a:solidFill>
              </a:rPr>
              <a:t>Sectoral Employment Commissions (SECs) overseen by the Ministry of Labour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Sectoral collective agreement set minimum terms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>
                <a:solidFill>
                  <a:schemeClr val="accent1"/>
                </a:solidFill>
              </a:rPr>
              <a:t>Enforced by agreed mechanisms, Labour Inspector, or Labour Courts</a:t>
            </a:r>
          </a:p>
          <a:p>
            <a:endParaRPr lang="en-GB" sz="2400" dirty="0">
              <a:solidFill>
                <a:schemeClr val="accent1"/>
              </a:solidFill>
            </a:endParaRPr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89C0-14CE-4CF9-A535-9F247ED14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5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ecial Rapporteur Maina Kiai makes introductory remarks during the ">
            <a:extLst>
              <a:ext uri="{FF2B5EF4-FFF2-40B4-BE49-F238E27FC236}">
                <a16:creationId xmlns:a16="http://schemas.microsoft.com/office/drawing/2014/main" id="{38105AA9-11BC-4A2E-A5C8-02BC4F807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0690" r="18128"/>
          <a:stretch/>
        </p:blipFill>
        <p:spPr bwMode="auto">
          <a:xfrm>
            <a:off x="3224570" y="1868860"/>
            <a:ext cx="5171284" cy="43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– Voice at Work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2389C0-14CE-4CF9-A535-9F247ED14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6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– More money; more jobs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BB04A-4F9A-4AFB-A2DB-7F6C1EF90531}"/>
              </a:ext>
            </a:extLst>
          </p:cNvPr>
          <p:cNvSpPr txBox="1">
            <a:spLocks/>
          </p:cNvSpPr>
          <p:nvPr/>
        </p:nvSpPr>
        <p:spPr>
          <a:xfrm>
            <a:off x="990600" y="2146159"/>
            <a:ext cx="8639777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/>
              <a:t>Increase in real value of wages for the first time since 2007</a:t>
            </a:r>
          </a:p>
          <a:p>
            <a:pPr lvl="1"/>
            <a:r>
              <a:rPr lang="en-GB" sz="2800" dirty="0"/>
              <a:t>Stimulation of economy leads to creation of new jobs, better-quality jobs</a:t>
            </a:r>
          </a:p>
          <a:p>
            <a:pPr lvl="1"/>
            <a:r>
              <a:rPr lang="en-GB" sz="2800" dirty="0"/>
              <a:t>Reduction in inequality (and associated social problems, </a:t>
            </a:r>
            <a:r>
              <a:rPr lang="en-GB" sz="2800" dirty="0" err="1"/>
              <a:t>inc.</a:t>
            </a:r>
            <a:r>
              <a:rPr lang="en-GB" sz="2800" dirty="0"/>
              <a:t> health, life expectancy, living standards)</a:t>
            </a:r>
          </a:p>
          <a:p>
            <a:pPr lvl="1"/>
            <a:r>
              <a:rPr lang="en-GB" sz="2800" dirty="0"/>
              <a:t>Net gain to public purse</a:t>
            </a:r>
          </a:p>
          <a:p>
            <a:pPr lvl="2"/>
            <a:r>
              <a:rPr lang="en-GB" sz="2400" dirty="0"/>
              <a:t>More tax revenue</a:t>
            </a:r>
          </a:p>
          <a:p>
            <a:pPr lvl="2"/>
            <a:r>
              <a:rPr lang="en-GB" sz="2400" dirty="0"/>
              <a:t>Less subsidising of low wages through welfare state</a:t>
            </a:r>
          </a:p>
          <a:p>
            <a:pPr lvl="1"/>
            <a:endParaRPr lang="en-GB" sz="22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89C0-14CE-4CF9-A535-9F247ED14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– Economic productivity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BB04A-4F9A-4AFB-A2DB-7F6C1EF90531}"/>
              </a:ext>
            </a:extLst>
          </p:cNvPr>
          <p:cNvSpPr txBox="1">
            <a:spLocks/>
          </p:cNvSpPr>
          <p:nvPr/>
        </p:nvSpPr>
        <p:spPr>
          <a:xfrm>
            <a:off x="-3120914" y="1570650"/>
            <a:ext cx="13273307" cy="99391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2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89C0-14CE-4CF9-A535-9F247ED14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  <p:pic>
        <p:nvPicPr>
          <p:cNvPr id="3078" name="Picture 6" descr="https://www.gre.ac.uk/__data/assets/image/0006/852576/Ozlem-Onaran.jpg">
            <a:extLst>
              <a:ext uri="{FF2B5EF4-FFF2-40B4-BE49-F238E27FC236}">
                <a16:creationId xmlns:a16="http://schemas.microsoft.com/office/drawing/2014/main" id="{EC6AAB2A-EBCB-472C-9E95-8D1D1C5AE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3" b="9323"/>
          <a:stretch/>
        </p:blipFill>
        <p:spPr bwMode="auto">
          <a:xfrm>
            <a:off x="3627249" y="1805597"/>
            <a:ext cx="4439269" cy="44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1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– The rule of law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BB04A-4F9A-4AFB-A2DB-7F6C1EF90531}"/>
              </a:ext>
            </a:extLst>
          </p:cNvPr>
          <p:cNvSpPr txBox="1">
            <a:spLocks/>
          </p:cNvSpPr>
          <p:nvPr/>
        </p:nvSpPr>
        <p:spPr>
          <a:xfrm>
            <a:off x="990600" y="2146159"/>
            <a:ext cx="8639777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22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89C0-14CE-4CF9-A535-9F247ED14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  <p:pic>
        <p:nvPicPr>
          <p:cNvPr id="5122" name="Picture 2" descr="http://www.industriall-union.org/sites/default/files/styles/image_w1000/public/uploads/images/ILO/screen_shot_2016-12-07_at_09.41.14.png?itok=b8LulXwA">
            <a:extLst>
              <a:ext uri="{FF2B5EF4-FFF2-40B4-BE49-F238E27FC236}">
                <a16:creationId xmlns:a16="http://schemas.microsoft.com/office/drawing/2014/main" id="{2F0E1AB9-590B-448D-A5DE-BCB65146A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29"/>
          <a:stretch/>
        </p:blipFill>
        <p:spPr bwMode="auto">
          <a:xfrm>
            <a:off x="1669794" y="2435717"/>
            <a:ext cx="7967510" cy="301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64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we could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BB04A-4F9A-4AFB-A2DB-7F6C1EF90531}"/>
              </a:ext>
            </a:extLst>
          </p:cNvPr>
          <p:cNvSpPr txBox="1">
            <a:spLocks/>
          </p:cNvSpPr>
          <p:nvPr/>
        </p:nvSpPr>
        <p:spPr>
          <a:xfrm>
            <a:off x="990600" y="2146159"/>
            <a:ext cx="8639777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/>
              <a:t>In 1979:</a:t>
            </a:r>
          </a:p>
          <a:p>
            <a:pPr lvl="2"/>
            <a:r>
              <a:rPr lang="en-GB" sz="2400" dirty="0"/>
              <a:t>Collective bargaining coverage was 82%</a:t>
            </a:r>
          </a:p>
          <a:p>
            <a:pPr lvl="2"/>
            <a:r>
              <a:rPr lang="en-GB" sz="2400" dirty="0"/>
              <a:t>Top 10% held 21% of wealth (compared with 45% in 2010)</a:t>
            </a:r>
          </a:p>
          <a:p>
            <a:pPr lvl="1"/>
            <a:r>
              <a:rPr lang="en-GB" sz="2800" dirty="0"/>
              <a:t>European countries with high levels of sectoral collective bargaining</a:t>
            </a:r>
          </a:p>
          <a:p>
            <a:pPr lvl="2"/>
            <a:r>
              <a:rPr lang="en-GB" sz="2400" dirty="0"/>
              <a:t>Denmark, Sweden, Finland, Belgium, France, Austria, Germany, Portugal, Slovenia</a:t>
            </a:r>
          </a:p>
          <a:p>
            <a:pPr lvl="2"/>
            <a:r>
              <a:rPr lang="en-GB" sz="2400" dirty="0"/>
              <a:t>All have significantly lower income inequality than the UK, with Sweden and Slovenia the most equal countries in the EU</a:t>
            </a:r>
          </a:p>
          <a:p>
            <a:pPr lvl="1"/>
            <a:endParaRPr lang="en-GB" sz="2200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389C0-14CE-4CF9-A535-9F247ED14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77" y="3805991"/>
            <a:ext cx="2487658" cy="2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A5E4-5344-428E-A7A8-9154B2D4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Sectoral collective bargaining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2FFB5-1E36-4A17-BFBC-82FAE3CAC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Giving workers a voice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4F597-9511-42FE-9239-0BED8154E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51" y="3072266"/>
            <a:ext cx="2526354" cy="25263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00286D-1443-4E8A-82B6-46817492E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56" y="223793"/>
            <a:ext cx="2036323" cy="1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4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Manifesto for Labour Law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FF5F49-252A-4623-A623-5776CAC4F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64" y="1868860"/>
            <a:ext cx="3081248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4B1585-DD60-4F0B-AB19-FFC18B85C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14" y="1993759"/>
            <a:ext cx="3884243" cy="4183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DD9568-4D2B-48C2-B4B0-52B5F7B87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59" y="2051131"/>
            <a:ext cx="3884243" cy="423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Thatcher’s legacy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993759"/>
            <a:ext cx="5410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Thatcher administration reframed labour law as a set of individual rather than collective rights, and weakened trade union power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4100" name="Picture 4" descr="http://static.tvtropes.org/pmwiki/pub/images/maggie.jpg">
            <a:extLst>
              <a:ext uri="{FF2B5EF4-FFF2-40B4-BE49-F238E27FC236}">
                <a16:creationId xmlns:a16="http://schemas.microsoft.com/office/drawing/2014/main" id="{10BE2615-4BA5-4A20-B311-6A41C1738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8" b="30818"/>
          <a:stretch/>
        </p:blipFill>
        <p:spPr bwMode="auto">
          <a:xfrm>
            <a:off x="1097280" y="1868860"/>
            <a:ext cx="4830301" cy="43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8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462"/>
            <a:ext cx="10515600" cy="4351338"/>
          </a:xfrm>
        </p:spPr>
        <p:txBody>
          <a:bodyPr>
            <a:normAutofit/>
          </a:bodyPr>
          <a:lstStyle/>
          <a:p>
            <a:endParaRPr lang="en-GB" i="1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F22E2-33C4-4BC4-AD5A-562302CC8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5102"/>
            <a:ext cx="7483860" cy="6070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E7C81-1FAA-4644-BA96-AE28CEB3B051}"/>
              </a:ext>
            </a:extLst>
          </p:cNvPr>
          <p:cNvSpPr txBox="1"/>
          <p:nvPr/>
        </p:nvSpPr>
        <p:spPr>
          <a:xfrm>
            <a:off x="8322060" y="1600200"/>
            <a:ext cx="3534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Impact:</a:t>
            </a:r>
            <a:br>
              <a:rPr lang="en-GB" sz="4800" dirty="0"/>
            </a:br>
            <a:r>
              <a:rPr lang="en-GB" sz="4400" dirty="0"/>
              <a:t>collective bargaining coverage plummets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47438-E71E-457B-A26F-E82A33927A28}"/>
              </a:ext>
            </a:extLst>
          </p:cNvPr>
          <p:cNvSpPr/>
          <p:nvPr/>
        </p:nvSpPr>
        <p:spPr>
          <a:xfrm>
            <a:off x="8322060" y="1600200"/>
            <a:ext cx="3031740" cy="15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82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462"/>
            <a:ext cx="10515600" cy="4351338"/>
          </a:xfrm>
        </p:spPr>
        <p:txBody>
          <a:bodyPr>
            <a:normAutofit/>
          </a:bodyPr>
          <a:lstStyle/>
          <a:p>
            <a:endParaRPr lang="en-GB" i="1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F22E2-33C4-4BC4-AD5A-562302CC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604" y="239250"/>
            <a:ext cx="4407052" cy="59023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D47438-E71E-457B-A26F-E82A33927A28}"/>
              </a:ext>
            </a:extLst>
          </p:cNvPr>
          <p:cNvSpPr/>
          <p:nvPr/>
        </p:nvSpPr>
        <p:spPr>
          <a:xfrm>
            <a:off x="8322060" y="1600200"/>
            <a:ext cx="3031740" cy="15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7654B1-D5D4-42F2-A7FA-6D683B56FA6F}"/>
              </a:ext>
            </a:extLst>
          </p:cNvPr>
          <p:cNvSpPr/>
          <p:nvPr/>
        </p:nvSpPr>
        <p:spPr>
          <a:xfrm>
            <a:off x="6783656" y="1600200"/>
            <a:ext cx="1963974" cy="462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9CE415-2292-40D9-B9DF-E4035595B18C}"/>
              </a:ext>
            </a:extLst>
          </p:cNvPr>
          <p:cNvSpPr/>
          <p:nvPr/>
        </p:nvSpPr>
        <p:spPr>
          <a:xfrm>
            <a:off x="393175" y="1519947"/>
            <a:ext cx="1963974" cy="462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060D8C-2A89-4FFB-900A-41165AEEF94C}"/>
              </a:ext>
            </a:extLst>
          </p:cNvPr>
          <p:cNvSpPr txBox="1"/>
          <p:nvPr/>
        </p:nvSpPr>
        <p:spPr>
          <a:xfrm>
            <a:off x="8322060" y="1600200"/>
            <a:ext cx="35341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Impact:</a:t>
            </a:r>
            <a:br>
              <a:rPr lang="en-GB" sz="4800" dirty="0"/>
            </a:br>
            <a:r>
              <a:rPr lang="en-GB" sz="4400" dirty="0"/>
              <a:t>workers have no leverage against powerful employers</a:t>
            </a:r>
          </a:p>
        </p:txBody>
      </p:sp>
    </p:spTree>
    <p:extLst>
      <p:ext uri="{BB962C8B-B14F-4D97-AF65-F5344CB8AC3E}">
        <p14:creationId xmlns:p14="http://schemas.microsoft.com/office/powerpoint/2010/main" val="140089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462"/>
            <a:ext cx="10515600" cy="4351338"/>
          </a:xfrm>
        </p:spPr>
        <p:txBody>
          <a:bodyPr>
            <a:normAutofit/>
          </a:bodyPr>
          <a:lstStyle/>
          <a:p>
            <a:endParaRPr lang="en-GB" i="1" dirty="0"/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5F22E2-33C4-4BC4-AD5A-562302CC8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9250"/>
            <a:ext cx="7483860" cy="5902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EE7C81-1FAA-4644-BA96-AE28CEB3B051}"/>
              </a:ext>
            </a:extLst>
          </p:cNvPr>
          <p:cNvSpPr txBox="1"/>
          <p:nvPr/>
        </p:nvSpPr>
        <p:spPr>
          <a:xfrm>
            <a:off x="8322060" y="1600200"/>
            <a:ext cx="35341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Impact:</a:t>
            </a:r>
            <a:br>
              <a:rPr lang="en-GB" sz="4800" dirty="0"/>
            </a:br>
            <a:r>
              <a:rPr lang="en-GB" sz="4400" dirty="0"/>
              <a:t>income inequality soars to highest level for &gt;75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47438-E71E-457B-A26F-E82A33927A28}"/>
              </a:ext>
            </a:extLst>
          </p:cNvPr>
          <p:cNvSpPr/>
          <p:nvPr/>
        </p:nvSpPr>
        <p:spPr>
          <a:xfrm>
            <a:off x="8322060" y="1600200"/>
            <a:ext cx="3031740" cy="150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8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Quiz: collective bargaining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What is the EU average for collective bargaining coverage?</a:t>
            </a:r>
            <a:endParaRPr lang="en-GB" b="1" dirty="0">
              <a:solidFill>
                <a:schemeClr val="accent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47%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56%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60%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63%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3FBE-6A7C-4171-B9C5-DA1EE6CC8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Quiz: collective bargaining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FE7B-78B9-4E14-9E9D-49A8DCB5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3759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What is collective bargaining coverage in the UK?</a:t>
            </a:r>
            <a:endParaRPr lang="en-GB" b="1" dirty="0">
              <a:solidFill>
                <a:schemeClr val="accent1"/>
              </a:solidFill>
            </a:endParaRPr>
          </a:p>
          <a:p>
            <a:endParaRPr lang="en-GB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29%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33%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47%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dirty="0">
                <a:solidFill>
                  <a:schemeClr val="tx1"/>
                </a:solidFill>
              </a:rPr>
              <a:t>52%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975FD1-7524-4008-BB5B-1E2D0F323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219" y="155103"/>
            <a:ext cx="1963974" cy="14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3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2828</TotalTime>
  <Words>738</Words>
  <Application>Microsoft Office PowerPoint</Application>
  <PresentationFormat>Widescreen</PresentationFormat>
  <Paragraphs>95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Manifesto for Labour Law </vt:lpstr>
      <vt:lpstr>Sectoral collective bargaining</vt:lpstr>
      <vt:lpstr>Manifesto for Labour Law </vt:lpstr>
      <vt:lpstr>Thatcher’s legacy </vt:lpstr>
      <vt:lpstr>PowerPoint Presentation</vt:lpstr>
      <vt:lpstr>PowerPoint Presentation</vt:lpstr>
      <vt:lpstr>PowerPoint Presentation</vt:lpstr>
      <vt:lpstr>Quiz: collective bargaining</vt:lpstr>
      <vt:lpstr>Quiz: collective bargaining</vt:lpstr>
      <vt:lpstr>Quiz: inequality </vt:lpstr>
      <vt:lpstr>Quiz: inequality </vt:lpstr>
      <vt:lpstr>Sectoral collective bargaining </vt:lpstr>
      <vt:lpstr>Benefits – Voice at Work </vt:lpstr>
      <vt:lpstr>Benefits – More money; more jobs </vt:lpstr>
      <vt:lpstr>Benefits – Economic productivity </vt:lpstr>
      <vt:lpstr>Benefits – The rule of law </vt:lpstr>
      <vt:lpstr>What we could achieve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Manifesto for Labour Law</dc:title>
  <dc:creator>Sarah Glenister</dc:creator>
  <cp:lastModifiedBy>Sarah Glenister</cp:lastModifiedBy>
  <cp:revision>25</cp:revision>
  <dcterms:created xsi:type="dcterms:W3CDTF">2018-05-01T14:00:49Z</dcterms:created>
  <dcterms:modified xsi:type="dcterms:W3CDTF">2018-05-03T13:09:02Z</dcterms:modified>
</cp:coreProperties>
</file>